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7086600" cy="9372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 snapToGrid="0">
      <p:cViewPr>
        <p:scale>
          <a:sx n="109" d="100"/>
          <a:sy n="109" d="100"/>
        </p:scale>
        <p:origin x="-100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0860" cy="468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47" tIns="46524" rIns="93047" bIns="46524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5740" y="0"/>
            <a:ext cx="3070860" cy="468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47" tIns="46524" rIns="93047" bIns="4652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04530"/>
            <a:ext cx="3070860" cy="468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47" tIns="46524" rIns="93047" bIns="46524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5740" y="8904530"/>
            <a:ext cx="3070860" cy="468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47" tIns="46524" rIns="93047" bIns="4652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02C75260-B57F-46A2-8035-293C1516F9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996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0860" cy="468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47" tIns="46524" rIns="93047" bIns="46524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4100" y="0"/>
            <a:ext cx="3070860" cy="468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47" tIns="46524" rIns="93047" bIns="46524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1F8D02E5-792A-44C2-A49B-4533D0D8B5BA}" type="datetimeFigureOut">
              <a:rPr lang="en-US"/>
              <a:pPr/>
              <a:t>8/18/2015</a:t>
            </a:fld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0150" y="703263"/>
            <a:ext cx="4687888" cy="3514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8660" y="4452265"/>
            <a:ext cx="5669280" cy="4217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47" tIns="46524" rIns="93047" bIns="46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02932"/>
            <a:ext cx="3070860" cy="468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47" tIns="46524" rIns="93047" bIns="46524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4100" y="8902932"/>
            <a:ext cx="3070860" cy="468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47" tIns="46524" rIns="93047" bIns="46524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B0368657-8008-453C-A417-216CF9B9A7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2528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388B0A-A883-4F3A-81C9-21D7962690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26FD11-21DC-4D11-A6D6-AFEBF02B0E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5B482C-E4C9-423D-B3CF-A5C4863482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869C3D-9AFD-47DD-9F69-D02F9F995A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0536C2-C400-49AC-9246-629FB753DD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93A5E7-4CC6-4FE2-A599-80FCBB3538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47DF39-B187-4E36-9EC3-0F2B7A9B0F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3CE939-F9B7-4EB1-B73F-92E1A2D51C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1F247F-F5AE-46C4-A9E5-73801E899B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12CFFF-FCC4-43E0-9D02-057730A8CA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E9C80-1A96-40CE-B401-33E8B6E181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</a:defRPr>
            </a:lvl1pPr>
          </a:lstStyle>
          <a:p>
            <a:pPr>
              <a:defRPr/>
            </a:pPr>
            <a:fld id="{1338BC41-AF35-4777-BDC9-6654805DBD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microsoft.com/office/2007/relationships/hdphoto" Target="../media/hdphoto1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5406" y="5396231"/>
            <a:ext cx="1323975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6" name="Picture 4" descr="aetc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304800"/>
            <a:ext cx="1408113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Text Box 9"/>
          <p:cNvSpPr txBox="1">
            <a:spLocks noChangeArrowheads="1"/>
          </p:cNvSpPr>
          <p:nvPr/>
        </p:nvSpPr>
        <p:spPr bwMode="auto">
          <a:xfrm>
            <a:off x="1400175" y="2171700"/>
            <a:ext cx="594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1508" name="Text Box 12"/>
          <p:cNvSpPr txBox="1">
            <a:spLocks noChangeArrowheads="1"/>
          </p:cNvSpPr>
          <p:nvPr/>
        </p:nvSpPr>
        <p:spPr bwMode="auto">
          <a:xfrm>
            <a:off x="2543175" y="2486025"/>
            <a:ext cx="58293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800" b="1"/>
          </a:p>
        </p:txBody>
      </p:sp>
      <p:sp>
        <p:nvSpPr>
          <p:cNvPr id="21509" name="WordArt 14"/>
          <p:cNvSpPr>
            <a:spLocks noChangeArrowheads="1" noChangeShapeType="1" noTextEdit="1"/>
          </p:cNvSpPr>
          <p:nvPr/>
        </p:nvSpPr>
        <p:spPr bwMode="auto">
          <a:xfrm>
            <a:off x="885825" y="1085850"/>
            <a:ext cx="7372350" cy="254317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en-US" sz="28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Air Force Junior Reserve Officer Training Corps</a:t>
            </a:r>
          </a:p>
        </p:txBody>
      </p:sp>
      <p:sp>
        <p:nvSpPr>
          <p:cNvPr id="21510" name="Text Box 15"/>
          <p:cNvSpPr txBox="1">
            <a:spLocks noChangeArrowheads="1"/>
          </p:cNvSpPr>
          <p:nvPr/>
        </p:nvSpPr>
        <p:spPr bwMode="auto">
          <a:xfrm>
            <a:off x="1400175" y="2628900"/>
            <a:ext cx="640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800" b="1"/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2505075" y="1457325"/>
            <a:ext cx="40846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AIR EDUCATION </a:t>
            </a:r>
          </a:p>
          <a:p>
            <a:r>
              <a:rPr lang="en-US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AND TRAINING COMMAND</a:t>
            </a:r>
          </a:p>
        </p:txBody>
      </p:sp>
      <p:sp>
        <p:nvSpPr>
          <p:cNvPr id="21512" name="Text Box 17"/>
          <p:cNvSpPr txBox="1">
            <a:spLocks noChangeArrowheads="1"/>
          </p:cNvSpPr>
          <p:nvPr/>
        </p:nvSpPr>
        <p:spPr bwMode="auto">
          <a:xfrm>
            <a:off x="3757613" y="2336800"/>
            <a:ext cx="1714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This is to certify that</a:t>
            </a:r>
          </a:p>
        </p:txBody>
      </p:sp>
      <p:sp>
        <p:nvSpPr>
          <p:cNvPr id="21513" name="Text Box 18"/>
          <p:cNvSpPr txBox="1">
            <a:spLocks noChangeArrowheads="1"/>
          </p:cNvSpPr>
          <p:nvPr/>
        </p:nvSpPr>
        <p:spPr bwMode="auto">
          <a:xfrm>
            <a:off x="3971925" y="3221038"/>
            <a:ext cx="13144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is awarded this</a:t>
            </a:r>
          </a:p>
        </p:txBody>
      </p: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1150938" y="3590925"/>
            <a:ext cx="6870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Certificate </a:t>
            </a:r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of </a:t>
            </a:r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Completion </a:t>
            </a:r>
            <a:endParaRPr lang="en-US" sz="28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1515" name="Text Box 21"/>
          <p:cNvSpPr txBox="1">
            <a:spLocks noChangeArrowheads="1"/>
          </p:cNvSpPr>
          <p:nvPr/>
        </p:nvSpPr>
        <p:spPr bwMode="auto">
          <a:xfrm>
            <a:off x="4371975" y="4160838"/>
            <a:ext cx="400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for</a:t>
            </a:r>
          </a:p>
        </p:txBody>
      </p:sp>
      <p:sp>
        <p:nvSpPr>
          <p:cNvPr id="21516" name="Text Box 104"/>
          <p:cNvSpPr txBox="1">
            <a:spLocks noChangeArrowheads="1"/>
          </p:cNvSpPr>
          <p:nvPr/>
        </p:nvSpPr>
        <p:spPr bwMode="auto">
          <a:xfrm>
            <a:off x="0" y="6643688"/>
            <a:ext cx="14986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00"/>
              <a:t>AFOATS Form 308, 20000906</a:t>
            </a:r>
          </a:p>
        </p:txBody>
      </p:sp>
      <p:pic>
        <p:nvPicPr>
          <p:cNvPr id="21517" name="Picture 95" descr="080729-F-4982S-00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97775" y="211138"/>
            <a:ext cx="1333500" cy="139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8" name="Text Box 14"/>
          <p:cNvSpPr txBox="1">
            <a:spLocks noChangeArrowheads="1"/>
          </p:cNvSpPr>
          <p:nvPr/>
        </p:nvSpPr>
        <p:spPr bwMode="auto">
          <a:xfrm>
            <a:off x="1150938" y="2589483"/>
            <a:ext cx="686593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Algerian" panose="04020705040A02060702" pitchFamily="82" charset="0"/>
              </a:rPr>
              <a:t>Dwight B. Holmes</a:t>
            </a:r>
            <a:endParaRPr lang="en-US" sz="4400" dirty="0">
              <a:solidFill>
                <a:schemeClr val="accent2">
                  <a:lumMod val="75000"/>
                </a:schemeClr>
              </a:solidFill>
              <a:latin typeface="Algerian" panose="04020705040A02060702" pitchFamily="82" charset="0"/>
            </a:endParaRPr>
          </a:p>
        </p:txBody>
      </p:sp>
      <p:sp>
        <p:nvSpPr>
          <p:cNvPr id="21519" name="Text Box 15"/>
          <p:cNvSpPr txBox="1">
            <a:spLocks noChangeArrowheads="1"/>
          </p:cNvSpPr>
          <p:nvPr/>
        </p:nvSpPr>
        <p:spPr bwMode="auto">
          <a:xfrm>
            <a:off x="1403350" y="4810125"/>
            <a:ext cx="64071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200">
                <a:latin typeface="Arial" charset="0"/>
              </a:rPr>
              <a:t>   </a:t>
            </a:r>
            <a:endParaRPr lang="en-US" sz="1400" i="1">
              <a:latin typeface="Arial" charset="0"/>
            </a:endParaRPr>
          </a:p>
        </p:txBody>
      </p:sp>
      <p:sp>
        <p:nvSpPr>
          <p:cNvPr id="21520" name="Text Box 16"/>
          <p:cNvSpPr txBox="1">
            <a:spLocks noChangeArrowheads="1"/>
          </p:cNvSpPr>
          <p:nvPr/>
        </p:nvSpPr>
        <p:spPr bwMode="auto">
          <a:xfrm>
            <a:off x="4840288" y="6018213"/>
            <a:ext cx="36242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114300" algn="l"/>
                <a:tab pos="228600" algn="l"/>
              </a:tabLst>
            </a:pPr>
            <a:r>
              <a:rPr lang="en-US" sz="1200" dirty="0">
                <a:latin typeface="Arial" charset="0"/>
              </a:rPr>
              <a:t>    </a:t>
            </a:r>
            <a:r>
              <a:rPr lang="en-US" sz="1200" dirty="0" smtClean="0">
                <a:latin typeface="Arial" charset="0"/>
              </a:rPr>
              <a:t>     WILLIAM </a:t>
            </a:r>
            <a:r>
              <a:rPr lang="en-US" sz="1200" dirty="0" smtClean="0">
                <a:latin typeface="Arial" charset="0"/>
              </a:rPr>
              <a:t>T CARTER, LT. COL</a:t>
            </a:r>
            <a:r>
              <a:rPr lang="en-US" sz="1200" dirty="0">
                <a:latin typeface="Arial" charset="0"/>
              </a:rPr>
              <a:t>, </a:t>
            </a:r>
            <a:r>
              <a:rPr lang="en-US" sz="1200" dirty="0" err="1">
                <a:latin typeface="Arial" charset="0"/>
              </a:rPr>
              <a:t>USAF</a:t>
            </a:r>
            <a:r>
              <a:rPr lang="en-US" sz="1200" dirty="0">
                <a:latin typeface="Arial" charset="0"/>
              </a:rPr>
              <a:t> (Ret) </a:t>
            </a:r>
          </a:p>
          <a:p>
            <a:pPr>
              <a:tabLst>
                <a:tab pos="114300" algn="l"/>
                <a:tab pos="228600" algn="l"/>
              </a:tabLst>
            </a:pPr>
            <a:r>
              <a:rPr lang="en-US" sz="1200" dirty="0" smtClean="0">
                <a:latin typeface="Arial" charset="0"/>
              </a:rPr>
              <a:t>	  </a:t>
            </a:r>
            <a:r>
              <a:rPr lang="en-US" sz="1200" dirty="0" smtClean="0">
                <a:latin typeface="Arial" charset="0"/>
              </a:rPr>
              <a:t>     Commandant</a:t>
            </a:r>
            <a:r>
              <a:rPr lang="en-US" sz="1200" dirty="0" smtClean="0">
                <a:latin typeface="Arial" charset="0"/>
              </a:rPr>
              <a:t>,  Eagle Challenge LLA</a:t>
            </a:r>
            <a:endParaRPr lang="en-US" sz="1400" dirty="0">
              <a:latin typeface="Arial" charset="0"/>
            </a:endParaRPr>
          </a:p>
        </p:txBody>
      </p:sp>
      <p:sp>
        <p:nvSpPr>
          <p:cNvPr id="21521" name="Text Box 17"/>
          <p:cNvSpPr txBox="1">
            <a:spLocks noChangeArrowheads="1"/>
          </p:cNvSpPr>
          <p:nvPr/>
        </p:nvSpPr>
        <p:spPr bwMode="auto">
          <a:xfrm>
            <a:off x="424825" y="5972046"/>
            <a:ext cx="3450489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Arial" charset="0"/>
              </a:rPr>
              <a:t>Date: 31 July 2015</a:t>
            </a:r>
          </a:p>
          <a:p>
            <a:r>
              <a:rPr lang="en-US" altLang="en-US" sz="1000" b="1" dirty="0"/>
              <a:t>CONTINUING EDUCATION CONTACT HOURS: </a:t>
            </a:r>
            <a:r>
              <a:rPr lang="en-US" altLang="en-US" sz="1000" b="1" dirty="0" smtClean="0"/>
              <a:t> 50</a:t>
            </a:r>
            <a:endParaRPr lang="en-US" altLang="en-US" sz="1000" b="1" dirty="0"/>
          </a:p>
          <a:p>
            <a:pPr algn="ctr"/>
            <a:r>
              <a:rPr lang="en-US" altLang="en-US" sz="1000" b="1" dirty="0"/>
              <a:t>(TECHNOLOGY HOURS: </a:t>
            </a:r>
            <a:r>
              <a:rPr lang="en-US" altLang="en-US" sz="1000" b="1" dirty="0" smtClean="0"/>
              <a:t>03)</a:t>
            </a:r>
            <a:endParaRPr lang="en-US" altLang="en-US" sz="1000" b="1" dirty="0">
              <a:solidFill>
                <a:schemeClr val="accent2"/>
              </a:solidFill>
            </a:endParaRPr>
          </a:p>
          <a:p>
            <a:pPr algn="ctr"/>
            <a:endParaRPr lang="en-US" sz="1400" dirty="0"/>
          </a:p>
        </p:txBody>
      </p:sp>
      <p:sp>
        <p:nvSpPr>
          <p:cNvPr id="21522" name="Text Box 18"/>
          <p:cNvSpPr txBox="1">
            <a:spLocks noChangeArrowheads="1"/>
          </p:cNvSpPr>
          <p:nvPr/>
        </p:nvSpPr>
        <p:spPr bwMode="auto">
          <a:xfrm>
            <a:off x="2103438" y="4543425"/>
            <a:ext cx="4913312" cy="96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Completing </a:t>
            </a:r>
            <a:r>
              <a:rPr lang="en-US" sz="14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50 </a:t>
            </a:r>
            <a:r>
              <a:rPr lang="en-US" sz="14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hours of </a:t>
            </a:r>
          </a:p>
          <a:p>
            <a:pPr algn="ctr"/>
            <a:r>
              <a:rPr lang="en-US" sz="14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Air Force Junior ROTC Professional Development </a:t>
            </a:r>
          </a:p>
          <a:p>
            <a:pPr algn="ctr"/>
            <a:r>
              <a:rPr lang="en-US" sz="14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at 2015 Eagle Challenge Leadership Development Course</a:t>
            </a:r>
          </a:p>
          <a:p>
            <a:pPr algn="ctr"/>
            <a:r>
              <a:rPr lang="en-US" sz="14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Smith Mountain Lake, </a:t>
            </a:r>
            <a:r>
              <a:rPr lang="en-US" sz="14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Virginia, </a:t>
            </a:r>
            <a:r>
              <a:rPr lang="en-US" sz="14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July 26 – July 31, 2015</a:t>
            </a:r>
            <a:endParaRPr lang="en-US" dirty="0"/>
          </a:p>
        </p:txBody>
      </p:sp>
      <p:pic>
        <p:nvPicPr>
          <p:cNvPr id="19" name="Picture 18" descr="photo (1).JPG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artisticPhotocopy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457825" y="5433791"/>
            <a:ext cx="1728601" cy="5844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95</Words>
  <Application>Microsoft Office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U.S. Air Force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HQ AFOATS</dc:creator>
  <cp:lastModifiedBy>AFJROTC NC-955</cp:lastModifiedBy>
  <cp:revision>28</cp:revision>
  <cp:lastPrinted>2015-08-18T19:07:32Z</cp:lastPrinted>
  <dcterms:created xsi:type="dcterms:W3CDTF">2000-03-08T19:41:21Z</dcterms:created>
  <dcterms:modified xsi:type="dcterms:W3CDTF">2015-08-18T19:07:51Z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Folder">
    <vt:lpwstr>Academy Nominations</vt:lpwstr>
  </property>
</Properties>
</file>